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713"/>
    <a:srgbClr val="0BA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18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A96AA-FF85-4902-921A-FE9817F979BB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1943-826E-4CE8-9660-9FB63534D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6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-11326" b="1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472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7" y="1610131"/>
            <a:ext cx="8375777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83757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59666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5585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98804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756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8041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35553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407300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56185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917"/>
          <a:stretch/>
        </p:blipFill>
        <p:spPr>
          <a:xfrm>
            <a:off x="0" y="893"/>
            <a:ext cx="91440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01241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8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5501" y="3960554"/>
            <a:ext cx="5278995" cy="1074992"/>
          </a:xfrm>
        </p:spPr>
        <p:txBody>
          <a:bodyPr anchor="b"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501" y="5098700"/>
            <a:ext cx="5278995" cy="640080"/>
          </a:xfrm>
        </p:spPr>
        <p:txBody>
          <a:bodyPr anchor="t"/>
          <a:lstStyle>
            <a:lvl1pPr marL="0" indent="0" algn="l"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 – For internal circulation only</a:t>
            </a:r>
          </a:p>
        </p:txBody>
      </p:sp>
      <p:pic>
        <p:nvPicPr>
          <p:cNvPr id="12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6263625"/>
            <a:ext cx="1247321" cy="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6" y="118755"/>
            <a:ext cx="8448929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4257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06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7872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10896" y="118754"/>
            <a:ext cx="8448929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0895" y="1457325"/>
            <a:ext cx="8409243" cy="45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31" y="1028700"/>
            <a:ext cx="8279607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 – For internal circulation only</a:t>
            </a:r>
          </a:p>
        </p:txBody>
      </p:sp>
      <p:pic>
        <p:nvPicPr>
          <p:cNvPr id="7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34" y="6263625"/>
            <a:ext cx="1266016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0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4572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"/>
        <a:defRPr sz="1800" b="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14350" indent="-215900" algn="l" defTabSz="4572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Font typeface="Wingdings 2" panose="05020102010507070707" pitchFamily="18" charset="2"/>
        <a:buChar char=""/>
        <a:defRPr sz="16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739775" indent="-163513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Font typeface="Wingdings 2" panose="05020102010507070707" pitchFamily="18" charset="2"/>
        <a:buChar char=""/>
        <a:defRPr sz="14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74725" indent="-173038" algn="l" defTabSz="45720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Tx/>
        <a:buFont typeface="Wingdings 2" panose="05020102010507070707" pitchFamily="18" charset="2"/>
        <a:buChar char=""/>
        <a:defRPr sz="12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201738" indent="-174625" algn="l" defTabSz="457200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Tx/>
        <a:buFont typeface="Wingdings 2" panose="05020102010507070707" pitchFamily="18" charset="2"/>
        <a:buChar char=""/>
        <a:defRPr sz="11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 Wellness COVID-19 Protocols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8"/>
          </p:nvPr>
        </p:nvSpPr>
        <p:spPr>
          <a:xfrm>
            <a:off x="384047" y="1143000"/>
            <a:ext cx="8375777" cy="4876800"/>
          </a:xfrm>
        </p:spPr>
        <p:txBody>
          <a:bodyPr/>
          <a:lstStyle/>
          <a:p>
            <a:pPr marL="298450" lvl="1" indent="0">
              <a:buNone/>
            </a:pPr>
            <a:r>
              <a:rPr lang="en-US" sz="1200" dirty="0"/>
              <a:t>	</a:t>
            </a:r>
            <a:r>
              <a:rPr lang="en-US" dirty="0"/>
              <a:t># Participants waiting cannot exceed the number of providers onsite</a:t>
            </a:r>
          </a:p>
          <a:p>
            <a:pPr marL="298450" lvl="1" indent="0">
              <a:buNone/>
            </a:pPr>
            <a:endParaRPr lang="en-US" sz="1600" dirty="0"/>
          </a:p>
          <a:p>
            <a:pPr marL="298450" lvl="1" indent="0">
              <a:buNone/>
            </a:pPr>
            <a:r>
              <a:rPr lang="en-US" sz="1100" dirty="0"/>
              <a:t>	</a:t>
            </a:r>
            <a:r>
              <a:rPr lang="en-US" dirty="0"/>
              <a:t>Providers will sanitize their station in between each participant</a:t>
            </a:r>
          </a:p>
          <a:p>
            <a:pPr marL="298450" lvl="1" indent="0">
              <a:buNone/>
            </a:pPr>
            <a:endParaRPr lang="en-US" dirty="0"/>
          </a:p>
          <a:p>
            <a:pPr marL="298450" lvl="1" indent="0">
              <a:buNone/>
            </a:pPr>
            <a:r>
              <a:rPr lang="en-US" dirty="0"/>
              <a:t>	Tables must be 8-10 </a:t>
            </a:r>
            <a:r>
              <a:rPr lang="en-US"/>
              <a:t>feet apart, only </a:t>
            </a:r>
            <a:r>
              <a:rPr lang="en-US" dirty="0"/>
              <a:t>standing room for participants waiting</a:t>
            </a:r>
          </a:p>
          <a:p>
            <a:pPr marL="298450" lvl="1" indent="0">
              <a:buNone/>
            </a:pPr>
            <a:endParaRPr lang="en-US" dirty="0"/>
          </a:p>
          <a:p>
            <a:pPr marL="298450" lvl="1" indent="0">
              <a:buNone/>
            </a:pPr>
            <a:r>
              <a:rPr lang="en-US" dirty="0"/>
              <a:t>	Providers will wear full PPE and face shields during the event</a:t>
            </a:r>
          </a:p>
          <a:p>
            <a:pPr marL="298450" lvl="1" indent="0">
              <a:buNone/>
            </a:pPr>
            <a:endParaRPr lang="en-US" sz="1600" dirty="0"/>
          </a:p>
          <a:p>
            <a:pPr marL="298450" lvl="1" indent="0">
              <a:buNone/>
            </a:pPr>
            <a:r>
              <a:rPr lang="en-US" sz="1100" dirty="0"/>
              <a:t>	</a:t>
            </a:r>
            <a:r>
              <a:rPr lang="en-US" dirty="0"/>
              <a:t>Providers will take their own temperature before arrival at event and will not attend if higher than 	100.4</a:t>
            </a:r>
          </a:p>
          <a:p>
            <a:pPr marL="298450" lvl="1" indent="0">
              <a:buNone/>
            </a:pPr>
            <a:endParaRPr lang="en-US" dirty="0"/>
          </a:p>
          <a:p>
            <a:pPr marL="298450" lvl="1" indent="0">
              <a:buNone/>
            </a:pPr>
            <a:r>
              <a:rPr lang="en-US" dirty="0"/>
              <a:t>	Masks will be worn at all times by the providers</a:t>
            </a:r>
          </a:p>
          <a:p>
            <a:pPr marL="298450" lvl="1" indent="0">
              <a:buNone/>
            </a:pPr>
            <a:r>
              <a:rPr lang="en-US" sz="1600" dirty="0"/>
              <a:t>	</a:t>
            </a:r>
          </a:p>
          <a:p>
            <a:pPr marL="298450" lvl="1" indent="0">
              <a:buNone/>
            </a:pPr>
            <a:r>
              <a:rPr lang="en-US" sz="1600" dirty="0"/>
              <a:t>	</a:t>
            </a:r>
            <a:r>
              <a:rPr lang="en-US" dirty="0"/>
              <a:t>Gloves will be changed after each participant and after disinfecting stations</a:t>
            </a:r>
          </a:p>
          <a:p>
            <a:pPr marL="298450" lvl="1" indent="0">
              <a:buNone/>
            </a:pPr>
            <a:endParaRPr lang="en-US" dirty="0"/>
          </a:p>
          <a:p>
            <a:pPr marL="298450" lvl="1" indent="0">
              <a:buNone/>
            </a:pPr>
            <a:r>
              <a:rPr lang="en-US" dirty="0"/>
              <a:t>	All equipment, i.e. BP cuff, HT/WT Stations, will be wiped down after each participant</a:t>
            </a:r>
          </a:p>
          <a:p>
            <a:pPr marL="298450" lvl="1" indent="0">
              <a:buNone/>
            </a:pPr>
            <a:endParaRPr lang="en-US" dirty="0"/>
          </a:p>
          <a:p>
            <a:pPr marL="298450" lvl="1" indent="0">
              <a:buNone/>
            </a:pPr>
            <a:r>
              <a:rPr lang="en-US" dirty="0"/>
              <a:t>	Room will be disinfected after the event and all waste and PPE will be removed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7258" y="1094212"/>
            <a:ext cx="374059" cy="406124"/>
            <a:chOff x="1115550" y="3966227"/>
            <a:chExt cx="461150" cy="461303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Freeform 13"/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C87264-4040-4D15-B176-FE614D5A77EC}"/>
              </a:ext>
            </a:extLst>
          </p:cNvPr>
          <p:cNvGrpSpPr/>
          <p:nvPr/>
        </p:nvGrpSpPr>
        <p:grpSpPr>
          <a:xfrm>
            <a:off x="397258" y="1590917"/>
            <a:ext cx="374059" cy="406124"/>
            <a:chOff x="1115550" y="3966227"/>
            <a:chExt cx="461150" cy="461303"/>
          </a:xfrm>
        </p:grpSpPr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575447BA-C7FB-4854-BB43-794BBF07DC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F3BBA9FF-FC93-4C66-89E6-8BDA9229FA2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732540-FB02-4AB5-B40C-DBBE3FCF1089}"/>
              </a:ext>
            </a:extLst>
          </p:cNvPr>
          <p:cNvGrpSpPr/>
          <p:nvPr/>
        </p:nvGrpSpPr>
        <p:grpSpPr>
          <a:xfrm>
            <a:off x="397257" y="2143462"/>
            <a:ext cx="374059" cy="406124"/>
            <a:chOff x="1115550" y="3966227"/>
            <a:chExt cx="461150" cy="461303"/>
          </a:xfrm>
        </p:grpSpPr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19A2BF55-8E4B-4B06-A180-1A649AB1E3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9F397BD-CB1A-4736-A2D2-963E1F6314A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02ABCB-B6FC-4D39-B5DB-89FDFD453B3F}"/>
              </a:ext>
            </a:extLst>
          </p:cNvPr>
          <p:cNvGrpSpPr/>
          <p:nvPr/>
        </p:nvGrpSpPr>
        <p:grpSpPr>
          <a:xfrm>
            <a:off x="400929" y="2657562"/>
            <a:ext cx="374059" cy="406124"/>
            <a:chOff x="1115550" y="3966227"/>
            <a:chExt cx="461150" cy="461303"/>
          </a:xfrm>
        </p:grpSpPr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D888A5BD-2C4B-4541-844B-66FC59A985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9FEE8BB-22A0-42B5-9AEA-AA24F9CF6DD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CC4855-0166-4A74-B3BD-F19CD6F92A50}"/>
              </a:ext>
            </a:extLst>
          </p:cNvPr>
          <p:cNvGrpSpPr/>
          <p:nvPr/>
        </p:nvGrpSpPr>
        <p:grpSpPr>
          <a:xfrm>
            <a:off x="397256" y="3210107"/>
            <a:ext cx="374059" cy="406124"/>
            <a:chOff x="1115550" y="3966227"/>
            <a:chExt cx="461150" cy="461303"/>
          </a:xfrm>
        </p:grpSpPr>
        <p:sp>
          <p:nvSpPr>
            <p:cNvPr id="44" name="AutoShape 4">
              <a:extLst>
                <a:ext uri="{FF2B5EF4-FFF2-40B4-BE49-F238E27FC236}">
                  <a16:creationId xmlns:a16="http://schemas.microsoft.com/office/drawing/2014/main" id="{A6C31E4E-3246-4006-8686-4F0989A0FB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5ED1F2-8A28-4C5B-B48A-B4AC8CC7825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072252-9DC9-48A9-8631-DFA79FD6C140}"/>
              </a:ext>
            </a:extLst>
          </p:cNvPr>
          <p:cNvGrpSpPr/>
          <p:nvPr/>
        </p:nvGrpSpPr>
        <p:grpSpPr>
          <a:xfrm>
            <a:off x="387340" y="3837557"/>
            <a:ext cx="374059" cy="406124"/>
            <a:chOff x="1115550" y="3966227"/>
            <a:chExt cx="461150" cy="461303"/>
          </a:xfrm>
        </p:grpSpPr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8012416E-683B-407B-A36F-DCF984E36D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412DCCBC-238C-4283-A240-6F427D77881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A1EEC83-9085-4975-A8F1-12D0A0272A0C}"/>
              </a:ext>
            </a:extLst>
          </p:cNvPr>
          <p:cNvGrpSpPr/>
          <p:nvPr/>
        </p:nvGrpSpPr>
        <p:grpSpPr>
          <a:xfrm>
            <a:off x="384047" y="4438758"/>
            <a:ext cx="374059" cy="406124"/>
            <a:chOff x="1115550" y="3966227"/>
            <a:chExt cx="461150" cy="461303"/>
          </a:xfrm>
        </p:grpSpPr>
        <p:sp>
          <p:nvSpPr>
            <p:cNvPr id="50" name="AutoShape 4">
              <a:extLst>
                <a:ext uri="{FF2B5EF4-FFF2-40B4-BE49-F238E27FC236}">
                  <a16:creationId xmlns:a16="http://schemas.microsoft.com/office/drawing/2014/main" id="{37436076-D872-41ED-AD97-18F34CFB2B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473D00B6-07EE-444C-8C5E-5C5FA6586E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589DA8-8530-4F71-9B74-6779CB7F103C}"/>
              </a:ext>
            </a:extLst>
          </p:cNvPr>
          <p:cNvGrpSpPr/>
          <p:nvPr/>
        </p:nvGrpSpPr>
        <p:grpSpPr>
          <a:xfrm>
            <a:off x="400928" y="4986409"/>
            <a:ext cx="374059" cy="406124"/>
            <a:chOff x="1115550" y="3966227"/>
            <a:chExt cx="461150" cy="461303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7F73D713-5299-43A8-A94F-860B28F504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C0C0A815-41C6-4D9F-8AFA-307400CB526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E6ACF4-387A-4999-8C6F-F7C598D9BF46}"/>
              </a:ext>
            </a:extLst>
          </p:cNvPr>
          <p:cNvGrpSpPr/>
          <p:nvPr/>
        </p:nvGrpSpPr>
        <p:grpSpPr>
          <a:xfrm>
            <a:off x="397256" y="5495861"/>
            <a:ext cx="374059" cy="406124"/>
            <a:chOff x="1115550" y="3966227"/>
            <a:chExt cx="461150" cy="461303"/>
          </a:xfrm>
        </p:grpSpPr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50DC4553-A3DD-4917-B77A-FDCF102E2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5550" y="3966227"/>
              <a:ext cx="461150" cy="46130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C03A0711-658D-49AD-99D5-155C92B9352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1986" y="4077125"/>
              <a:ext cx="341730" cy="283025"/>
            </a:xfrm>
            <a:custGeom>
              <a:avLst/>
              <a:gdLst>
                <a:gd name="T0" fmla="*/ 1374 w 18723"/>
                <a:gd name="T1" fmla="*/ 5518 h 15511"/>
                <a:gd name="T2" fmla="*/ 1374 w 18723"/>
                <a:gd name="T3" fmla="*/ 5518 h 15511"/>
                <a:gd name="T4" fmla="*/ 1374 w 18723"/>
                <a:gd name="T5" fmla="*/ 5518 h 15511"/>
                <a:gd name="T6" fmla="*/ 17829 w 18723"/>
                <a:gd name="T7" fmla="*/ 704 h 15511"/>
                <a:gd name="T8" fmla="*/ 17829 w 18723"/>
                <a:gd name="T9" fmla="*/ 704 h 15511"/>
                <a:gd name="T10" fmla="*/ 17829 w 18723"/>
                <a:gd name="T11" fmla="*/ 704 h 15511"/>
                <a:gd name="T12" fmla="*/ 17829 w 18723"/>
                <a:gd name="T13" fmla="*/ 704 h 15511"/>
                <a:gd name="T14" fmla="*/ 16688 w 18723"/>
                <a:gd name="T15" fmla="*/ 122 h 15511"/>
                <a:gd name="T16" fmla="*/ 17829 w 18723"/>
                <a:gd name="T17" fmla="*/ 704 h 15511"/>
                <a:gd name="T18" fmla="*/ 17881 w 18723"/>
                <a:gd name="T19" fmla="*/ 3803 h 15511"/>
                <a:gd name="T20" fmla="*/ 7429 w 18723"/>
                <a:gd name="T21" fmla="*/ 14617 h 15511"/>
                <a:gd name="T22" fmla="*/ 4330 w 18723"/>
                <a:gd name="T23" fmla="*/ 14670 h 15511"/>
                <a:gd name="T24" fmla="*/ 4330 w 18723"/>
                <a:gd name="T25" fmla="*/ 14670 h 15511"/>
                <a:gd name="T26" fmla="*/ 3812 w 18723"/>
                <a:gd name="T27" fmla="*/ 13838 h 15511"/>
                <a:gd name="T28" fmla="*/ 623 w 18723"/>
                <a:gd name="T29" fmla="*/ 8525 h 15511"/>
                <a:gd name="T30" fmla="*/ 1374 w 18723"/>
                <a:gd name="T31" fmla="*/ 5518 h 15511"/>
                <a:gd name="T32" fmla="*/ 4381 w 18723"/>
                <a:gd name="T33" fmla="*/ 6269 h 15511"/>
                <a:gd name="T34" fmla="*/ 6304 w 18723"/>
                <a:gd name="T35" fmla="*/ 9474 h 15511"/>
                <a:gd name="T36" fmla="*/ 14730 w 18723"/>
                <a:gd name="T37" fmla="*/ 757 h 15511"/>
                <a:gd name="T38" fmla="*/ 16688 w 18723"/>
                <a:gd name="T39" fmla="*/ 122 h 1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23" h="15511">
                  <a:moveTo>
                    <a:pt x="1374" y="5518"/>
                  </a:moveTo>
                  <a:cubicBezTo>
                    <a:pt x="1374" y="5518"/>
                    <a:pt x="1374" y="5518"/>
                    <a:pt x="1374" y="5518"/>
                  </a:cubicBezTo>
                  <a:lnTo>
                    <a:pt x="1374" y="5518"/>
                  </a:lnTo>
                  <a:close/>
                  <a:moveTo>
                    <a:pt x="17829" y="704"/>
                  </a:moveTo>
                  <a:lnTo>
                    <a:pt x="17829" y="704"/>
                  </a:lnTo>
                  <a:lnTo>
                    <a:pt x="17829" y="704"/>
                  </a:lnTo>
                  <a:cubicBezTo>
                    <a:pt x="17829" y="704"/>
                    <a:pt x="17829" y="704"/>
                    <a:pt x="17829" y="704"/>
                  </a:cubicBezTo>
                  <a:close/>
                  <a:moveTo>
                    <a:pt x="16688" y="122"/>
                  </a:moveTo>
                  <a:cubicBezTo>
                    <a:pt x="17103" y="195"/>
                    <a:pt x="17502" y="389"/>
                    <a:pt x="17829" y="704"/>
                  </a:cubicBezTo>
                  <a:cubicBezTo>
                    <a:pt x="18699" y="1545"/>
                    <a:pt x="18723" y="2933"/>
                    <a:pt x="17881" y="3803"/>
                  </a:cubicBezTo>
                  <a:lnTo>
                    <a:pt x="7429" y="14617"/>
                  </a:lnTo>
                  <a:cubicBezTo>
                    <a:pt x="6588" y="15488"/>
                    <a:pt x="5200" y="15511"/>
                    <a:pt x="4330" y="14670"/>
                  </a:cubicBezTo>
                  <a:lnTo>
                    <a:pt x="4330" y="14670"/>
                  </a:lnTo>
                  <a:cubicBezTo>
                    <a:pt x="4083" y="14431"/>
                    <a:pt x="3904" y="14148"/>
                    <a:pt x="3812" y="13838"/>
                  </a:cubicBezTo>
                  <a:lnTo>
                    <a:pt x="623" y="8525"/>
                  </a:lnTo>
                  <a:cubicBezTo>
                    <a:pt x="0" y="7487"/>
                    <a:pt x="336" y="6141"/>
                    <a:pt x="1374" y="5518"/>
                  </a:cubicBezTo>
                  <a:cubicBezTo>
                    <a:pt x="2412" y="4895"/>
                    <a:pt x="3758" y="5232"/>
                    <a:pt x="4381" y="6269"/>
                  </a:cubicBezTo>
                  <a:lnTo>
                    <a:pt x="6304" y="9474"/>
                  </a:lnTo>
                  <a:lnTo>
                    <a:pt x="14730" y="757"/>
                  </a:lnTo>
                  <a:cubicBezTo>
                    <a:pt x="15255" y="213"/>
                    <a:pt x="15995" y="0"/>
                    <a:pt x="1668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0458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63666A"/>
      </a:dk1>
      <a:lt1>
        <a:srgbClr val="FFFFFF"/>
      </a:lt1>
      <a:dk2>
        <a:srgbClr val="00587C"/>
      </a:dk2>
      <a:lt2>
        <a:srgbClr val="FFFFFF"/>
      </a:lt2>
      <a:accent1>
        <a:srgbClr val="4C7637"/>
      </a:accent1>
      <a:accent2>
        <a:srgbClr val="5E8AB4"/>
      </a:accent2>
      <a:accent3>
        <a:srgbClr val="DAAA00"/>
      </a:accent3>
      <a:accent4>
        <a:srgbClr val="80276C"/>
      </a:accent4>
      <a:accent5>
        <a:srgbClr val="C6D52F"/>
      </a:accent5>
      <a:accent6>
        <a:srgbClr val="A7A8AA"/>
      </a:accent6>
      <a:hlink>
        <a:srgbClr val="000000"/>
      </a:hlink>
      <a:folHlink>
        <a:srgbClr val="8027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spcBef>
            <a:spcPct val="20000"/>
          </a:spcBef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28575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2505</TotalTime>
  <Words>134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2</vt:lpstr>
      <vt:lpstr>1_Office Theme</vt:lpstr>
      <vt:lpstr>Onsite Wellness COVID-19 Protocols</vt:lpstr>
    </vt:vector>
  </TitlesOfParts>
  <Company>Quest Diagnostics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Program Implementation</dc:title>
  <dc:creator>Quest Diagnostics Incorporated</dc:creator>
  <cp:lastModifiedBy>Harrod, Emily (BW-STL)</cp:lastModifiedBy>
  <cp:revision>103</cp:revision>
  <dcterms:created xsi:type="dcterms:W3CDTF">2015-02-11T16:34:42Z</dcterms:created>
  <dcterms:modified xsi:type="dcterms:W3CDTF">2021-08-31T16:43:09Z</dcterms:modified>
</cp:coreProperties>
</file>